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59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0" d="100"/>
          <a:sy n="70" d="100"/>
        </p:scale>
        <p:origin x="73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06111F3-4582-4B92-98BC-C49A7CB294A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1EF17251-CF86-4D5B-9341-0FA64957C73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23D8E2A5-2001-4548-A4B2-22A42B17C9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A7C423-B241-45A1-8E9E-BF494B6ACA83}" type="datetimeFigureOut">
              <a:rPr lang="es-MX" smtClean="0"/>
              <a:t>12/09/2023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6B2A74A-8167-4DF1-ADC1-88CD9BD7D6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27F7488-DEF6-4951-BA42-8501FC19B8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93A117-AEC8-4602-A37D-6E9AD3CB364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3088620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6288566-D8EF-437A-849D-189351B2CB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D39F803A-0DDD-46E9-9FFA-ECB99BBE46E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5FAA5A1-54DC-4CAB-A34C-74D12FB7B5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A7C423-B241-45A1-8E9E-BF494B6ACA83}" type="datetimeFigureOut">
              <a:rPr lang="es-MX" smtClean="0"/>
              <a:t>12/09/2023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557E823-747B-496F-991F-52A11EFB76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663EAD3-45F5-4947-89C6-6451ACD6D3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93A117-AEC8-4602-A37D-6E9AD3CB364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6579978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DBA52292-64DB-4853-94C8-AECFD741D61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939F0EBB-5239-4EB2-95CF-5AC88EA7EE7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FD0D5AA-570D-4335-842D-FCD23912EC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A7C423-B241-45A1-8E9E-BF494B6ACA83}" type="datetimeFigureOut">
              <a:rPr lang="es-MX" smtClean="0"/>
              <a:t>12/09/2023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6D2327A-BB3A-4DD3-AB6B-CB35D4EAC9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FF563B7-F409-4FB9-8457-360632E453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93A117-AEC8-4602-A37D-6E9AD3CB364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7995838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787786E-2D51-4C40-9512-3E4F7F4E53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52BAF90-E82A-40BD-ADC5-A312D186E1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2B501E4-0C38-401F-8040-F86BD1CBC3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A7C423-B241-45A1-8E9E-BF494B6ACA83}" type="datetimeFigureOut">
              <a:rPr lang="es-MX" smtClean="0"/>
              <a:t>12/09/2023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7FFAADC-6511-466C-B5E4-313A9D1F4C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2CA5203-DF3F-4E27-AE95-7949AA96B2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93A117-AEC8-4602-A37D-6E9AD3CB364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7656121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065C4E9-108E-4365-9AF9-B9BADACC94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ABFB2132-DF4B-48B3-BE2F-E7A9B0E4BD3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41ECDD5-BE2B-49E9-8391-C9CA708927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A7C423-B241-45A1-8E9E-BF494B6ACA83}" type="datetimeFigureOut">
              <a:rPr lang="es-MX" smtClean="0"/>
              <a:t>12/09/2023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637C21C-5420-48E8-9C4D-0391F8E4E8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F2DB7A8-2C56-45ED-ACAF-2FB5A6B1E1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93A117-AEC8-4602-A37D-6E9AD3CB364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2281794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B0BFFB6-E997-4165-94BC-5604A817E3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C5D127E-0EB1-4413-85CA-EB33645B6F3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FD4392A4-4A24-4CA0-8222-2AE38F53A17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17C384E1-597D-45AC-AB10-DA3FE5321B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A7C423-B241-45A1-8E9E-BF494B6ACA83}" type="datetimeFigureOut">
              <a:rPr lang="es-MX" smtClean="0"/>
              <a:t>12/09/2023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6481FEA0-2E9A-423B-86C3-551FA1C976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598122BB-FEAE-4B9E-97B0-F785DAABAE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93A117-AEC8-4602-A37D-6E9AD3CB364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3546852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B466E81-79BB-4872-B4C3-089442BC9B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0D26AAB4-2076-4A04-92AB-FB664D3D8E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44894B33-FB85-43CC-AD7E-838C3BA578B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4440E38A-9C36-47EB-B788-F3C0632AF75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D3282132-159E-4493-93F2-5FADABC2C2B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64D75B79-1C8B-4143-A451-E598B41AEE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A7C423-B241-45A1-8E9E-BF494B6ACA83}" type="datetimeFigureOut">
              <a:rPr lang="es-MX" smtClean="0"/>
              <a:t>12/09/2023</a:t>
            </a:fld>
            <a:endParaRPr lang="es-MX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34731612-3C40-481E-9E87-078ED84A22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AA8DD610-80F1-49C8-831D-2472176AC0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93A117-AEC8-4602-A37D-6E9AD3CB364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5618987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42D4BCF-D351-4B94-BCF8-C955F18E1A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BB4FB5DB-276C-4E34-A865-F4B3357420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A7C423-B241-45A1-8E9E-BF494B6ACA83}" type="datetimeFigureOut">
              <a:rPr lang="es-MX" smtClean="0"/>
              <a:t>12/09/2023</a:t>
            </a:fld>
            <a:endParaRPr lang="es-MX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4ABDA1AA-ADEC-480C-ABCE-364D668080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84CFF05C-D633-42B6-AC17-4588A1BAA6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93A117-AEC8-4602-A37D-6E9AD3CB364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1541820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0857C228-FA5E-460D-91F2-AC1E929D32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A7C423-B241-45A1-8E9E-BF494B6ACA83}" type="datetimeFigureOut">
              <a:rPr lang="es-MX" smtClean="0"/>
              <a:t>12/09/2023</a:t>
            </a:fld>
            <a:endParaRPr lang="es-MX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4D51A323-17C5-4EE7-A995-CF12FC509A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CB419EC4-2A9C-40DE-BDAE-C7B0BE94F5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93A117-AEC8-4602-A37D-6E9AD3CB364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0717969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8C77CC0-734F-4706-AA76-DB6484EC3F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B418FE2-717A-4544-9EA1-C43A67DF30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F9E2BBF3-56F6-418D-9355-FCEB96CAF77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60683AF4-4DEA-453D-8149-846D87F1B6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A7C423-B241-45A1-8E9E-BF494B6ACA83}" type="datetimeFigureOut">
              <a:rPr lang="es-MX" smtClean="0"/>
              <a:t>12/09/2023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366B5521-B0B1-4E5E-9DAA-DFB185116A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875E04EE-3269-45F8-AB6D-136111333F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93A117-AEC8-4602-A37D-6E9AD3CB364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880935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38C2F4F-3B34-4879-B5A9-E6B18E5030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C7D3CDB4-2722-4D5D-AC87-551F81C0C85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05EFACD9-6BE7-45A2-94C7-07F640F1910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CA257D58-78EC-4E2F-9793-055D95B5D7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A7C423-B241-45A1-8E9E-BF494B6ACA83}" type="datetimeFigureOut">
              <a:rPr lang="es-MX" smtClean="0"/>
              <a:t>12/09/2023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91F74DA1-6C2E-4C37-9412-34937289D4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E39C23AA-4DDF-4CD8-A1D6-9A6A2B1E61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93A117-AEC8-4602-A37D-6E9AD3CB364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9531654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86752080-2894-4D07-A12D-BF862FB65C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10D846DC-F79D-4F97-8718-8D850B0FC84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D4B5F2C-C8E4-4FA9-ADA7-B54301F3364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A7C423-B241-45A1-8E9E-BF494B6ACA83}" type="datetimeFigureOut">
              <a:rPr lang="es-MX" smtClean="0"/>
              <a:t>12/09/2023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3DB7BC5C-59A7-42AE-ABCD-61C686BF5C4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1918F2C-D7F4-466F-B3CE-6E7087A7033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93A117-AEC8-4602-A37D-6E9AD3CB364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9038361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985E3B0-F22E-498E-9960-BDB760C9A34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/>
              <a:t>Modelo relacional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5014026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7DE1BDE-ED1B-40E8-8DA8-5C9F6E9DED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Diagrama de modelo relacional</a:t>
            </a:r>
            <a:endParaRPr lang="es-MX" dirty="0"/>
          </a:p>
        </p:txBody>
      </p:sp>
      <p:pic>
        <p:nvPicPr>
          <p:cNvPr id="5" name="Marcador de contenido 4" descr="Diagrama&#10;&#10;Descripción generada automáticamente">
            <a:extLst>
              <a:ext uri="{FF2B5EF4-FFF2-40B4-BE49-F238E27FC236}">
                <a16:creationId xmlns:a16="http://schemas.microsoft.com/office/drawing/2014/main" id="{50AE92C3-175E-4341-A11C-F72A88B926C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72779" y="1871003"/>
            <a:ext cx="8423272" cy="3967089"/>
          </a:xfrm>
        </p:spPr>
      </p:pic>
    </p:spTree>
    <p:extLst>
      <p:ext uri="{BB962C8B-B14F-4D97-AF65-F5344CB8AC3E}">
        <p14:creationId xmlns:p14="http://schemas.microsoft.com/office/powerpoint/2010/main" val="13707726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68113D7-D6FD-4585-A0E2-984D2464DD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Los objetivos que este modelo persigue son:</a:t>
            </a:r>
            <a:br>
              <a:rPr lang="es-ES" dirty="0"/>
            </a:br>
            <a:endParaRPr lang="es-MX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00E9933-2B64-4FDB-8FBD-C5DF7B60B7D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s-ES" b="1" dirty="0"/>
              <a:t>Independencia Física</a:t>
            </a:r>
            <a:r>
              <a:rPr lang="es-ES" dirty="0"/>
              <a:t>: La forma de almacenar los datos no debe influir en su manipulación. Si el almacenamiento físico cambia, los usuarios que acceden a esos datos no tienen que modificar sus aplicaciones.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s-ES" b="1" dirty="0"/>
              <a:t>Independencia Lógica</a:t>
            </a:r>
            <a:r>
              <a:rPr lang="es-ES" dirty="0"/>
              <a:t>: Las aplicaciones que utilizan la base de datos no deben ser modificadas por que se inserten, actualicen y eliminen datos.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s-ES" b="1" dirty="0"/>
              <a:t>Flexibilidad</a:t>
            </a:r>
            <a:r>
              <a:rPr lang="es-ES" dirty="0"/>
              <a:t>: En el sentido de poder presentar a cada usuario los datos de la forma en que éste prefiera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s-ES" b="1" dirty="0"/>
              <a:t>Uniformidad</a:t>
            </a:r>
            <a:r>
              <a:rPr lang="es-ES" dirty="0"/>
              <a:t>: Las estructuras lógicas de los datos siempre tienen una única forma conceptual (las tablas), lo que facilita la creación y manipulación de la base de datos por parte de los usuarios.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s-ES" b="1" dirty="0"/>
              <a:t>Sencilles</a:t>
            </a:r>
            <a:r>
              <a:rPr lang="es-ES" dirty="0"/>
              <a:t>: Las características anteriores hacen que este Modelo sea fácil de comprender y de utilizar por parte del usuario final</a:t>
            </a:r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7775513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8037044-0888-4D1C-BF1F-5D99A6AB4D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b="1" dirty="0"/>
              <a:t>Definiciones</a:t>
            </a:r>
            <a:endParaRPr lang="es-MX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4C8E90A-6E9F-4C6A-97F5-A3B18A8954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b="1" dirty="0"/>
              <a:t>Relación</a:t>
            </a:r>
            <a:r>
              <a:rPr lang="es-ES" dirty="0"/>
              <a:t>: Tabla bidimensional para la representación de datos. Ejemplo: Estudiantes.</a:t>
            </a:r>
          </a:p>
          <a:p>
            <a:r>
              <a:rPr lang="es-ES" b="1" dirty="0"/>
              <a:t>Atributos</a:t>
            </a:r>
            <a:r>
              <a:rPr lang="es-ES" dirty="0"/>
              <a:t>: Columnas de una relación y describe las características particulares de cada campo. Ejemplo: id estudiante</a:t>
            </a:r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0437311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14452CD-F9E0-45E6-BAF9-16C1F784D0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b="1" dirty="0"/>
              <a:t>Reglas de Integridad</a:t>
            </a:r>
            <a:endParaRPr lang="es-MX" dirty="0"/>
          </a:p>
        </p:txBody>
      </p:sp>
      <p:pic>
        <p:nvPicPr>
          <p:cNvPr id="4" name="Marcador de contenido 3">
            <a:extLst>
              <a:ext uri="{FF2B5EF4-FFF2-40B4-BE49-F238E27FC236}">
                <a16:creationId xmlns:a16="http://schemas.microsoft.com/office/drawing/2014/main" id="{EAC6ECC4-08CF-43E1-B1E6-C1550724E04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8200" y="1959842"/>
            <a:ext cx="10515600" cy="41359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62850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EFEBE76-F7D4-425B-9968-CC54404A49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Integridad en BD</a:t>
            </a:r>
            <a:endParaRPr lang="es-MX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2F46A93-7F0B-4672-AF15-5B9700A633B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s-ES" b="1" dirty="0"/>
              <a:t>Integridad</a:t>
            </a:r>
            <a:r>
              <a:rPr lang="es-ES" dirty="0"/>
              <a:t>: Reglas o restricciones de validación que controlan que los datos a registrar sean correctos.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s-ES" b="1" dirty="0"/>
              <a:t>Integridad de Dominio</a:t>
            </a:r>
            <a:r>
              <a:rPr lang="es-ES" dirty="0"/>
              <a:t>: Conjunto de valores válidos de un campo (propiedades del campo)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s-ES" b="1" dirty="0"/>
              <a:t>Integridad de Transiciones</a:t>
            </a:r>
            <a:r>
              <a:rPr lang="es-ES" dirty="0"/>
              <a:t>: Define los estados por lo que un registro puede pasar válidamente (operación previa)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s-ES" b="1" dirty="0"/>
              <a:t>Integridad de Entidades</a:t>
            </a:r>
            <a:r>
              <a:rPr lang="es-ES" dirty="0"/>
              <a:t>: Asegura la integridad de las tablas (claves, identificación)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s-ES" b="1" dirty="0"/>
              <a:t>Integridad Referencial</a:t>
            </a:r>
            <a:r>
              <a:rPr lang="es-ES" dirty="0"/>
              <a:t>: Mantienen y protegen vínculos entre tablas (propiedades de las relaciones)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s-ES" b="1" dirty="0"/>
              <a:t>Integridad de Bases de Datos</a:t>
            </a:r>
            <a:r>
              <a:rPr lang="es-ES" dirty="0"/>
              <a:t>: Referencian más de una tabla, gobiernan la DB como un todo.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s-ES" b="1" dirty="0"/>
              <a:t>Integridad de Transacciones</a:t>
            </a:r>
            <a:r>
              <a:rPr lang="es-ES" dirty="0"/>
              <a:t>: Controlan la forma como se manipulan los datos entre una o varias BD</a:t>
            </a:r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106906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5F48B79-DDE8-4AB3-9707-5C7A1647A2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b="1" dirty="0"/>
              <a:t>Atributo</a:t>
            </a:r>
            <a:endParaRPr lang="es-MX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67E840F-D72A-446E-955E-A61C513F6D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/>
              <a:t>Un Atributo en el Modelo Relacional representa una propiedad que posee esa Relación y equivale al atributo del Modelo E-R.</a:t>
            </a:r>
            <a:endParaRPr lang="es-MX" dirty="0"/>
          </a:p>
        </p:txBody>
      </p:sp>
      <p:pic>
        <p:nvPicPr>
          <p:cNvPr id="5" name="Imagen 4" descr="Tabla&#10;&#10;Descripción generada automáticamente">
            <a:extLst>
              <a:ext uri="{FF2B5EF4-FFF2-40B4-BE49-F238E27FC236}">
                <a16:creationId xmlns:a16="http://schemas.microsoft.com/office/drawing/2014/main" id="{C0DC9431-2494-43B7-9024-3B456A89D28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5530" y="3128963"/>
            <a:ext cx="9144000" cy="3048000"/>
          </a:xfrm>
          <a:prstGeom prst="rect">
            <a:avLst/>
          </a:prstGeom>
        </p:spPr>
      </p:pic>
      <p:sp>
        <p:nvSpPr>
          <p:cNvPr id="6" name="CuadroTexto 5">
            <a:extLst>
              <a:ext uri="{FF2B5EF4-FFF2-40B4-BE49-F238E27FC236}">
                <a16:creationId xmlns:a16="http://schemas.microsoft.com/office/drawing/2014/main" id="{982A964B-A915-428D-B51C-3D31A19B416D}"/>
              </a:ext>
            </a:extLst>
          </p:cNvPr>
          <p:cNvSpPr txBox="1"/>
          <p:nvPr/>
        </p:nvSpPr>
        <p:spPr>
          <a:xfrm>
            <a:off x="9541564" y="3429000"/>
            <a:ext cx="125258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400" b="1" dirty="0">
                <a:solidFill>
                  <a:srgbClr val="FF0000"/>
                </a:solidFill>
              </a:rPr>
              <a:t>Atributo</a:t>
            </a:r>
            <a:endParaRPr lang="es-MX" sz="2400" b="1" dirty="0">
              <a:solidFill>
                <a:srgbClr val="FF0000"/>
              </a:solidFill>
            </a:endParaRPr>
          </a:p>
        </p:txBody>
      </p:sp>
      <p:cxnSp>
        <p:nvCxnSpPr>
          <p:cNvPr id="8" name="Conector recto de flecha 7">
            <a:extLst>
              <a:ext uri="{FF2B5EF4-FFF2-40B4-BE49-F238E27FC236}">
                <a16:creationId xmlns:a16="http://schemas.microsoft.com/office/drawing/2014/main" id="{4D1747DF-D80F-4BF9-8AF3-665CDCE6B573}"/>
              </a:ext>
            </a:extLst>
          </p:cNvPr>
          <p:cNvCxnSpPr>
            <a:stCxn id="6" idx="1"/>
          </p:cNvCxnSpPr>
          <p:nvPr/>
        </p:nvCxnSpPr>
        <p:spPr>
          <a:xfrm flipH="1">
            <a:off x="8521148" y="3659833"/>
            <a:ext cx="1020416" cy="24271"/>
          </a:xfrm>
          <a:prstGeom prst="straightConnector1">
            <a:avLst/>
          </a:prstGeom>
          <a:ln w="85725"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289334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A38D7F3-EB5F-4A56-861F-C81D85C3D8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Convertir : Entidad – Relación a Relacional</a:t>
            </a:r>
            <a:endParaRPr lang="es-MX" dirty="0"/>
          </a:p>
        </p:txBody>
      </p:sp>
      <p:pic>
        <p:nvPicPr>
          <p:cNvPr id="5" name="Marcador de contenido 4" descr="Diagrama&#10;&#10;Descripción generada automáticamente">
            <a:extLst>
              <a:ext uri="{FF2B5EF4-FFF2-40B4-BE49-F238E27FC236}">
                <a16:creationId xmlns:a16="http://schemas.microsoft.com/office/drawing/2014/main" id="{68943252-C106-44DA-B958-BCB70EBB255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47401" y="1814731"/>
            <a:ext cx="8777796" cy="4459459"/>
          </a:xfrm>
        </p:spPr>
      </p:pic>
      <p:cxnSp>
        <p:nvCxnSpPr>
          <p:cNvPr id="9" name="Conector: angular 8">
            <a:extLst>
              <a:ext uri="{FF2B5EF4-FFF2-40B4-BE49-F238E27FC236}">
                <a16:creationId xmlns:a16="http://schemas.microsoft.com/office/drawing/2014/main" id="{6678EF5D-20CC-4D6C-ACE8-7097FCDAAF81}"/>
              </a:ext>
            </a:extLst>
          </p:cNvPr>
          <p:cNvCxnSpPr/>
          <p:nvPr/>
        </p:nvCxnSpPr>
        <p:spPr>
          <a:xfrm flipV="1">
            <a:off x="5739618" y="4487594"/>
            <a:ext cx="1758462" cy="309489"/>
          </a:xfrm>
          <a:prstGeom prst="bentConnector3">
            <a:avLst/>
          </a:prstGeom>
          <a:ln w="28575"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7079854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66</TotalTime>
  <Words>341</Words>
  <Application>Microsoft Office PowerPoint</Application>
  <PresentationFormat>Panorámica</PresentationFormat>
  <Paragraphs>24</Paragraphs>
  <Slides>8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Tema de Office</vt:lpstr>
      <vt:lpstr>Modelo relacional</vt:lpstr>
      <vt:lpstr>Diagrama de modelo relacional</vt:lpstr>
      <vt:lpstr>Los objetivos que este modelo persigue son: </vt:lpstr>
      <vt:lpstr>Definiciones</vt:lpstr>
      <vt:lpstr>Reglas de Integridad</vt:lpstr>
      <vt:lpstr>Integridad en BD</vt:lpstr>
      <vt:lpstr>Atributo</vt:lpstr>
      <vt:lpstr>Convertir : Entidad – Relación a Relacional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Modelo relacional</dc:title>
  <dc:creator>Marcos Octaviano Espinosa Del Muro</dc:creator>
  <cp:lastModifiedBy>Marcos Octaviano Espinosa Del Muro</cp:lastModifiedBy>
  <cp:revision>3</cp:revision>
  <dcterms:created xsi:type="dcterms:W3CDTF">2021-10-21T03:01:12Z</dcterms:created>
  <dcterms:modified xsi:type="dcterms:W3CDTF">2023-09-12T13:10:56Z</dcterms:modified>
</cp:coreProperties>
</file>